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342" r:id="rId3"/>
    <p:sldId id="301" r:id="rId4"/>
    <p:sldId id="304" r:id="rId5"/>
    <p:sldId id="343" r:id="rId6"/>
    <p:sldId id="349" r:id="rId7"/>
    <p:sldId id="338" r:id="rId8"/>
    <p:sldId id="344" r:id="rId9"/>
    <p:sldId id="339" r:id="rId10"/>
    <p:sldId id="358" r:id="rId11"/>
    <p:sldId id="360" r:id="rId12"/>
    <p:sldId id="357" r:id="rId13"/>
    <p:sldId id="350" r:id="rId14"/>
    <p:sldId id="356" r:id="rId15"/>
    <p:sldId id="355" r:id="rId16"/>
    <p:sldId id="354" r:id="rId17"/>
    <p:sldId id="353" r:id="rId18"/>
    <p:sldId id="333" r:id="rId19"/>
    <p:sldId id="348" r:id="rId20"/>
    <p:sldId id="336"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kern="1200">
        <a:solidFill>
          <a:schemeClr val="tx1"/>
        </a:solidFill>
        <a:latin typeface="Times New Roman" pitchFamily="18" charset="0"/>
        <a:ea typeface="+mn-ea"/>
        <a:cs typeface="Times New Roman" pitchFamily="18" charset="0"/>
      </a:defRPr>
    </a:lvl5pPr>
    <a:lvl6pPr marL="2286000" algn="l" defTabSz="914400" rtl="0" eaLnBrk="1" latinLnBrk="0" hangingPunct="1">
      <a:defRPr kern="1200">
        <a:solidFill>
          <a:schemeClr val="tx1"/>
        </a:solidFill>
        <a:latin typeface="Times New Roman" pitchFamily="18" charset="0"/>
        <a:ea typeface="+mn-ea"/>
        <a:cs typeface="Times New Roman" pitchFamily="18" charset="0"/>
      </a:defRPr>
    </a:lvl6pPr>
    <a:lvl7pPr marL="2743200" algn="l" defTabSz="914400" rtl="0" eaLnBrk="1" latinLnBrk="0" hangingPunct="1">
      <a:defRPr kern="1200">
        <a:solidFill>
          <a:schemeClr val="tx1"/>
        </a:solidFill>
        <a:latin typeface="Times New Roman" pitchFamily="18" charset="0"/>
        <a:ea typeface="+mn-ea"/>
        <a:cs typeface="Times New Roman" pitchFamily="18" charset="0"/>
      </a:defRPr>
    </a:lvl7pPr>
    <a:lvl8pPr marL="3200400" algn="l" defTabSz="914400" rtl="0" eaLnBrk="1" latinLnBrk="0" hangingPunct="1">
      <a:defRPr kern="1200">
        <a:solidFill>
          <a:schemeClr val="tx1"/>
        </a:solidFill>
        <a:latin typeface="Times New Roman" pitchFamily="18" charset="0"/>
        <a:ea typeface="+mn-ea"/>
        <a:cs typeface="Times New Roman" pitchFamily="18" charset="0"/>
      </a:defRPr>
    </a:lvl8pPr>
    <a:lvl9pPr marL="3657600" algn="l" defTabSz="914400" rtl="0" eaLnBrk="1" latinLnBrk="0" hangingPunct="1">
      <a:defRPr kern="1200">
        <a:solidFill>
          <a:schemeClr val="tx1"/>
        </a:solidFill>
        <a:latin typeface="Times New Roman" pitchFamily="18" charset="0"/>
        <a:ea typeface="+mn-ea"/>
        <a:cs typeface="Times New Roman" pitchFamily="18"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8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0764" autoAdjust="0"/>
  </p:normalViewPr>
  <p:slideViewPr>
    <p:cSldViewPr>
      <p:cViewPr>
        <p:scale>
          <a:sx n="77" d="100"/>
          <a:sy n="77" d="100"/>
        </p:scale>
        <p:origin x="-1164" y="144"/>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904"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C63CD64-1A8F-4FF6-9B04-CBD6C4E750F4}" type="datetimeFigureOut">
              <a:rPr lang="ru-RU"/>
              <a:pPr>
                <a:defRPr/>
              </a:pPr>
              <a:t>25.01.2016</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4489D982-2E3C-497B-AEA0-0CF2BCC1589F}" type="slidenum">
              <a:rPr lang="ru-RU"/>
              <a:pPr>
                <a:defRPr/>
              </a:pPr>
              <a:t>‹#›</a:t>
            </a:fld>
            <a:endParaRPr lang="ru-RU"/>
          </a:p>
        </p:txBody>
      </p:sp>
    </p:spTree>
    <p:extLst>
      <p:ext uri="{BB962C8B-B14F-4D97-AF65-F5344CB8AC3E}">
        <p14:creationId xmlns:p14="http://schemas.microsoft.com/office/powerpoint/2010/main" xmlns="" val="24471197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4489D982-2E3C-497B-AEA0-0CF2BCC1589F}" type="slidenum">
              <a:rPr lang="ru-RU" smtClean="0"/>
              <a:pPr>
                <a:defRPr/>
              </a:pPr>
              <a:t>13</a:t>
            </a:fld>
            <a:endParaRPr lang="ru-RU"/>
          </a:p>
        </p:txBody>
      </p:sp>
    </p:spTree>
    <p:extLst>
      <p:ext uri="{BB962C8B-B14F-4D97-AF65-F5344CB8AC3E}">
        <p14:creationId xmlns:p14="http://schemas.microsoft.com/office/powerpoint/2010/main" xmlns="" val="38391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C6F17C23-0687-4432-934E-0E45E448DB21}" type="slidenum">
              <a:rPr lang="ru-RU"/>
              <a:pPr>
                <a:defRPr/>
              </a:pPr>
              <a:t>‹#›</a:t>
            </a:fld>
            <a:endParaRPr lang="ru-RU"/>
          </a:p>
        </p:txBody>
      </p:sp>
    </p:spTree>
    <p:extLst>
      <p:ext uri="{BB962C8B-B14F-4D97-AF65-F5344CB8AC3E}">
        <p14:creationId xmlns:p14="http://schemas.microsoft.com/office/powerpoint/2010/main" xmlns="" val="1114370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A49D532F-BA20-4A52-8E32-60748C9A77E6}" type="slidenum">
              <a:rPr lang="ru-RU"/>
              <a:pPr>
                <a:defRPr/>
              </a:pPr>
              <a:t>‹#›</a:t>
            </a:fld>
            <a:endParaRPr lang="ru-RU"/>
          </a:p>
        </p:txBody>
      </p:sp>
    </p:spTree>
    <p:extLst>
      <p:ext uri="{BB962C8B-B14F-4D97-AF65-F5344CB8AC3E}">
        <p14:creationId xmlns:p14="http://schemas.microsoft.com/office/powerpoint/2010/main" xmlns="" val="2516419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E5AA7EAC-97E1-4ECD-B224-729886CA5527}" type="slidenum">
              <a:rPr lang="ru-RU"/>
              <a:pPr>
                <a:defRPr/>
              </a:pPr>
              <a:t>‹#›</a:t>
            </a:fld>
            <a:endParaRPr lang="ru-RU"/>
          </a:p>
        </p:txBody>
      </p:sp>
    </p:spTree>
    <p:extLst>
      <p:ext uri="{BB962C8B-B14F-4D97-AF65-F5344CB8AC3E}">
        <p14:creationId xmlns:p14="http://schemas.microsoft.com/office/powerpoint/2010/main" xmlns="" val="2919792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271A7C9-9058-48FD-AAE7-A4D085365CEC}" type="slidenum">
              <a:rPr lang="ru-RU"/>
              <a:pPr>
                <a:defRPr/>
              </a:pPr>
              <a:t>‹#›</a:t>
            </a:fld>
            <a:endParaRPr lang="ru-RU"/>
          </a:p>
        </p:txBody>
      </p:sp>
    </p:spTree>
    <p:extLst>
      <p:ext uri="{BB962C8B-B14F-4D97-AF65-F5344CB8AC3E}">
        <p14:creationId xmlns:p14="http://schemas.microsoft.com/office/powerpoint/2010/main" xmlns="" val="340325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20913187-7CD5-4880-8F4B-0A7B6D101511}" type="slidenum">
              <a:rPr lang="ru-RU"/>
              <a:pPr>
                <a:defRPr/>
              </a:pPr>
              <a:t>‹#›</a:t>
            </a:fld>
            <a:endParaRPr lang="ru-RU"/>
          </a:p>
        </p:txBody>
      </p:sp>
    </p:spTree>
    <p:extLst>
      <p:ext uri="{BB962C8B-B14F-4D97-AF65-F5344CB8AC3E}">
        <p14:creationId xmlns:p14="http://schemas.microsoft.com/office/powerpoint/2010/main" xmlns="" val="2183877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D53F1AEF-CDE5-4A66-80E5-67D13131C6F4}" type="slidenum">
              <a:rPr lang="ru-RU"/>
              <a:pPr>
                <a:defRPr/>
              </a:pPr>
              <a:t>‹#›</a:t>
            </a:fld>
            <a:endParaRPr lang="ru-RU"/>
          </a:p>
        </p:txBody>
      </p:sp>
    </p:spTree>
    <p:extLst>
      <p:ext uri="{BB962C8B-B14F-4D97-AF65-F5344CB8AC3E}">
        <p14:creationId xmlns:p14="http://schemas.microsoft.com/office/powerpoint/2010/main" xmlns="" val="3799796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76F9A16-27FB-40FC-973A-A44D70B070D7}" type="slidenum">
              <a:rPr lang="ru-RU"/>
              <a:pPr>
                <a:defRPr/>
              </a:pPr>
              <a:t>‹#›</a:t>
            </a:fld>
            <a:endParaRPr lang="ru-RU"/>
          </a:p>
        </p:txBody>
      </p:sp>
    </p:spTree>
    <p:extLst>
      <p:ext uri="{BB962C8B-B14F-4D97-AF65-F5344CB8AC3E}">
        <p14:creationId xmlns:p14="http://schemas.microsoft.com/office/powerpoint/2010/main" xmlns="" val="26648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9275369A-7BCD-4197-9500-A73008256485}" type="slidenum">
              <a:rPr lang="ru-RU"/>
              <a:pPr>
                <a:defRPr/>
              </a:pPr>
              <a:t>‹#›</a:t>
            </a:fld>
            <a:endParaRPr lang="ru-RU"/>
          </a:p>
        </p:txBody>
      </p:sp>
    </p:spTree>
    <p:extLst>
      <p:ext uri="{BB962C8B-B14F-4D97-AF65-F5344CB8AC3E}">
        <p14:creationId xmlns:p14="http://schemas.microsoft.com/office/powerpoint/2010/main" xmlns="" val="731116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083E8650-EDCA-4C66-A020-23C87E20B565}" type="slidenum">
              <a:rPr lang="ru-RU"/>
              <a:pPr>
                <a:defRPr/>
              </a:pPr>
              <a:t>‹#›</a:t>
            </a:fld>
            <a:endParaRPr lang="ru-RU"/>
          </a:p>
        </p:txBody>
      </p:sp>
    </p:spTree>
    <p:extLst>
      <p:ext uri="{BB962C8B-B14F-4D97-AF65-F5344CB8AC3E}">
        <p14:creationId xmlns:p14="http://schemas.microsoft.com/office/powerpoint/2010/main" xmlns="" val="2263357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A2087A21-2ACA-40F2-9FE1-2FE0C54EB99C}" type="slidenum">
              <a:rPr lang="ru-RU"/>
              <a:pPr>
                <a:defRPr/>
              </a:pPr>
              <a:t>‹#›</a:t>
            </a:fld>
            <a:endParaRPr lang="ru-RU"/>
          </a:p>
        </p:txBody>
      </p:sp>
    </p:spTree>
    <p:extLst>
      <p:ext uri="{BB962C8B-B14F-4D97-AF65-F5344CB8AC3E}">
        <p14:creationId xmlns:p14="http://schemas.microsoft.com/office/powerpoint/2010/main" xmlns="" val="938081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447A2E25-E4CE-4237-91E3-9E5CCE859335}" type="slidenum">
              <a:rPr lang="ru-RU"/>
              <a:pPr>
                <a:defRPr/>
              </a:pPr>
              <a:t>‹#›</a:t>
            </a:fld>
            <a:endParaRPr lang="ru-RU"/>
          </a:p>
        </p:txBody>
      </p:sp>
    </p:spTree>
    <p:extLst>
      <p:ext uri="{BB962C8B-B14F-4D97-AF65-F5344CB8AC3E}">
        <p14:creationId xmlns:p14="http://schemas.microsoft.com/office/powerpoint/2010/main" xmlns="" val="1467158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EA824F9-92A4-41A6-9F6C-AE6FBF02B2C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2"/>
          </a:solidFill>
          <a:latin typeface="Times New Roman" pitchFamily="18" charset="0"/>
          <a:cs typeface="Times New Roman" pitchFamily="18" charset="0"/>
        </a:defRPr>
      </a:lvl6pPr>
      <a:lvl7pPr marL="914400" algn="ctr" rtl="0" fontAlgn="base">
        <a:spcBef>
          <a:spcPct val="0"/>
        </a:spcBef>
        <a:spcAft>
          <a:spcPct val="0"/>
        </a:spcAft>
        <a:defRPr sz="4400">
          <a:solidFill>
            <a:schemeClr val="tx2"/>
          </a:solidFill>
          <a:latin typeface="Times New Roman" pitchFamily="18" charset="0"/>
          <a:cs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cs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cs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jpeg"/><Relationship Id="rId9"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95288" y="404813"/>
            <a:ext cx="8353425" cy="4032250"/>
          </a:xfrm>
        </p:spPr>
        <p:txBody>
          <a:bodyPr/>
          <a:lstStyle/>
          <a:p>
            <a:pPr eaLnBrk="1" hangingPunct="1"/>
            <a:r>
              <a:rPr lang="ru-RU" altLang="ru-RU" sz="3600" dirty="0" smtClean="0">
                <a:solidFill>
                  <a:srgbClr val="002060"/>
                </a:solidFill>
              </a:rPr>
              <a:t>Экспериментирование – технология исследовательской деятельности</a:t>
            </a:r>
          </a:p>
        </p:txBody>
      </p:sp>
      <p:sp>
        <p:nvSpPr>
          <p:cNvPr id="2051" name="Rectangle 3"/>
          <p:cNvSpPr>
            <a:spLocks noGrp="1" noChangeArrowheads="1"/>
          </p:cNvSpPr>
          <p:nvPr>
            <p:ph type="subTitle" idx="1"/>
          </p:nvPr>
        </p:nvSpPr>
        <p:spPr>
          <a:xfrm>
            <a:off x="684213" y="4797425"/>
            <a:ext cx="8280400" cy="1727200"/>
          </a:xfrm>
        </p:spPr>
        <p:txBody>
          <a:bodyPr/>
          <a:lstStyle/>
          <a:p>
            <a:pPr algn="r" eaLnBrk="1" hangingPunct="1"/>
            <a:r>
              <a:rPr lang="ru-RU" altLang="ru-RU" sz="2000" i="1" dirty="0" smtClean="0"/>
              <a:t> </a:t>
            </a:r>
            <a:r>
              <a:rPr lang="ru-RU" altLang="ru-RU" sz="2000" b="1" i="1" dirty="0" smtClean="0"/>
              <a:t>)</a:t>
            </a:r>
            <a:endParaRPr lang="ru-RU" altLang="ru-RU" sz="2000" dirty="0" smtClean="0"/>
          </a:p>
          <a:p>
            <a:pPr eaLnBrk="1" hangingPunct="1"/>
            <a:endParaRPr lang="ru-RU" altLang="ru-RU" dirty="0" smtClean="0"/>
          </a:p>
        </p:txBody>
      </p:sp>
      <p:pic>
        <p:nvPicPr>
          <p:cNvPr id="2052" name="Picture 5" descr="i?id=453721281-30-72&amp;n=21"/>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288" y="404813"/>
            <a:ext cx="1504950" cy="1428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053" name="Picture 6" descr="i?id=570050893-32-72&amp;n=2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667156" y="3356992"/>
            <a:ext cx="2149475" cy="214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4098" name="Picture 2"/>
          <p:cNvPicPr>
            <a:picLocks noGrp="1" noChangeAspect="1" noChangeArrowheads="1"/>
          </p:cNvPicPr>
          <p:nvPr>
            <p:ph idx="1"/>
          </p:nvPr>
        </p:nvPicPr>
        <p:blipFill>
          <a:blip r:embed="rId2" cstate="print"/>
          <a:srcRect/>
          <a:stretch>
            <a:fillRect/>
          </a:stretch>
        </p:blipFill>
        <p:spPr bwMode="auto">
          <a:xfrm>
            <a:off x="548922" y="571480"/>
            <a:ext cx="8046156" cy="5554683"/>
          </a:xfrm>
          <a:prstGeom prst="rect">
            <a:avLst/>
          </a:prstGeom>
          <a:noFill/>
          <a:ln w="9525">
            <a:noFill/>
            <a:miter lim="800000"/>
            <a:headEnd/>
            <a:tailEnd/>
          </a:ln>
          <a:effectLst/>
        </p:spPr>
      </p:pic>
    </p:spTree>
    <p:extLst>
      <p:ext uri="{BB962C8B-B14F-4D97-AF65-F5344CB8AC3E}">
        <p14:creationId xmlns:p14="http://schemas.microsoft.com/office/powerpoint/2010/main" xmlns="" val="31780957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p:cNvPicPr>
            <a:picLocks noGrp="1" noChangeAspect="1" noChangeArrowheads="1"/>
          </p:cNvPicPr>
          <p:nvPr>
            <p:ph idx="1"/>
          </p:nvPr>
        </p:nvPicPr>
        <p:blipFill>
          <a:blip r:embed="rId2" cstate="print"/>
          <a:srcRect/>
          <a:stretch>
            <a:fillRect/>
          </a:stretch>
        </p:blipFill>
        <p:spPr bwMode="auto">
          <a:xfrm>
            <a:off x="142844" y="428604"/>
            <a:ext cx="8858311" cy="5697559"/>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3075" name="Picture 3"/>
          <p:cNvPicPr>
            <a:picLocks noGrp="1" noChangeAspect="1" noChangeArrowheads="1"/>
          </p:cNvPicPr>
          <p:nvPr>
            <p:ph idx="1"/>
          </p:nvPr>
        </p:nvPicPr>
        <p:blipFill>
          <a:blip r:embed="rId2" cstate="print"/>
          <a:srcRect/>
          <a:stretch>
            <a:fillRect/>
          </a:stretch>
        </p:blipFill>
        <p:spPr bwMode="auto">
          <a:xfrm>
            <a:off x="373566" y="500042"/>
            <a:ext cx="8341838" cy="6095643"/>
          </a:xfrm>
          <a:prstGeom prst="rect">
            <a:avLst/>
          </a:prstGeom>
          <a:noFill/>
          <a:ln w="9525">
            <a:noFill/>
            <a:miter lim="800000"/>
            <a:headEnd/>
            <a:tailEnd/>
          </a:ln>
          <a:effectLst/>
        </p:spPr>
      </p:pic>
    </p:spTree>
    <p:extLst>
      <p:ext uri="{BB962C8B-B14F-4D97-AF65-F5344CB8AC3E}">
        <p14:creationId xmlns:p14="http://schemas.microsoft.com/office/powerpoint/2010/main" xmlns="" val="42096734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5122" name="Picture 2"/>
          <p:cNvPicPr>
            <a:picLocks noGrp="1" noChangeAspect="1" noChangeArrowheads="1"/>
          </p:cNvPicPr>
          <p:nvPr>
            <p:ph idx="1"/>
          </p:nvPr>
        </p:nvPicPr>
        <p:blipFill>
          <a:blip r:embed="rId3" cstate="print"/>
          <a:srcRect/>
          <a:stretch>
            <a:fillRect/>
          </a:stretch>
        </p:blipFill>
        <p:spPr bwMode="auto">
          <a:xfrm>
            <a:off x="428596" y="571480"/>
            <a:ext cx="8286807" cy="5554683"/>
          </a:xfrm>
          <a:prstGeom prst="rect">
            <a:avLst/>
          </a:prstGeom>
          <a:noFill/>
          <a:ln w="9525">
            <a:noFill/>
            <a:miter lim="800000"/>
            <a:headEnd/>
            <a:tailEnd/>
          </a:ln>
          <a:effectLst/>
        </p:spPr>
      </p:pic>
    </p:spTree>
    <p:extLst>
      <p:ext uri="{BB962C8B-B14F-4D97-AF65-F5344CB8AC3E}">
        <p14:creationId xmlns:p14="http://schemas.microsoft.com/office/powerpoint/2010/main" xmlns="" val="6304996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6146" name="Picture 2"/>
          <p:cNvPicPr>
            <a:picLocks noGrp="1" noChangeAspect="1" noChangeArrowheads="1"/>
          </p:cNvPicPr>
          <p:nvPr>
            <p:ph idx="1"/>
          </p:nvPr>
        </p:nvPicPr>
        <p:blipFill>
          <a:blip r:embed="rId2" cstate="print"/>
          <a:srcRect/>
          <a:stretch>
            <a:fillRect/>
          </a:stretch>
        </p:blipFill>
        <p:spPr bwMode="auto">
          <a:xfrm>
            <a:off x="500034" y="500042"/>
            <a:ext cx="8429683" cy="5626121"/>
          </a:xfrm>
          <a:prstGeom prst="rect">
            <a:avLst/>
          </a:prstGeom>
          <a:noFill/>
          <a:ln w="9525">
            <a:noFill/>
            <a:miter lim="800000"/>
            <a:headEnd/>
            <a:tailEnd/>
          </a:ln>
          <a:effectLst/>
        </p:spPr>
      </p:pic>
    </p:spTree>
    <p:extLst>
      <p:ext uri="{BB962C8B-B14F-4D97-AF65-F5344CB8AC3E}">
        <p14:creationId xmlns:p14="http://schemas.microsoft.com/office/powerpoint/2010/main" xmlns="" val="264885909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endParaRPr lang="ru-RU"/>
          </a:p>
        </p:txBody>
      </p:sp>
      <p:pic>
        <p:nvPicPr>
          <p:cNvPr id="7170" name="Picture 2"/>
          <p:cNvPicPr>
            <a:picLocks noGrp="1" noChangeAspect="1" noChangeArrowheads="1"/>
          </p:cNvPicPr>
          <p:nvPr>
            <p:ph idx="1"/>
          </p:nvPr>
        </p:nvPicPr>
        <p:blipFill>
          <a:blip r:embed="rId2" cstate="print"/>
          <a:srcRect/>
          <a:stretch>
            <a:fillRect/>
          </a:stretch>
        </p:blipFill>
        <p:spPr bwMode="auto">
          <a:xfrm>
            <a:off x="214282" y="571480"/>
            <a:ext cx="8643998" cy="5786478"/>
          </a:xfrm>
          <a:prstGeom prst="rect">
            <a:avLst/>
          </a:prstGeom>
          <a:noFill/>
          <a:ln w="9525">
            <a:noFill/>
            <a:miter lim="800000"/>
            <a:headEnd/>
            <a:tailEnd/>
          </a:ln>
          <a:effectLst/>
        </p:spPr>
      </p:pic>
    </p:spTree>
    <p:extLst>
      <p:ext uri="{BB962C8B-B14F-4D97-AF65-F5344CB8AC3E}">
        <p14:creationId xmlns:p14="http://schemas.microsoft.com/office/powerpoint/2010/main" xmlns="" val="19056375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DCIM\100OLYMP\P3230028.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518605"/>
            <a:ext cx="7792964" cy="584445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6784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DCIM\100OLYMP\P323003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83568" y="476672"/>
            <a:ext cx="7958037" cy="5968254"/>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47855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Содержимое 2"/>
          <p:cNvSpPr>
            <a:spLocks noGrp="1"/>
          </p:cNvSpPr>
          <p:nvPr>
            <p:ph idx="1"/>
          </p:nvPr>
        </p:nvSpPr>
        <p:spPr>
          <a:xfrm>
            <a:off x="457200" y="404813"/>
            <a:ext cx="8229600" cy="5721350"/>
          </a:xfrm>
        </p:spPr>
        <p:txBody>
          <a:bodyPr/>
          <a:lstStyle/>
          <a:p>
            <a:pPr algn="just">
              <a:buFontTx/>
              <a:buNone/>
            </a:pPr>
            <a:r>
              <a:rPr lang="ru-RU" altLang="ru-RU" sz="2800" dirty="0" smtClean="0"/>
              <a:t>		</a:t>
            </a:r>
            <a:r>
              <a:rPr lang="ru-RU" altLang="ru-RU" sz="2800" b="1" dirty="0" smtClean="0"/>
              <a:t>Выводы: </a:t>
            </a:r>
            <a:r>
              <a:rPr lang="ru-RU" sz="2400" dirty="0"/>
              <a:t>Экспериментальная деятельность дает детям возможность тесного общения, проявления самостоятельности, самоорганизации, свободу действий и ответственность, позволяет осуществлять сотрудничество как со взрослыми, так и со сверстниками. </a:t>
            </a:r>
            <a:r>
              <a:rPr lang="ru-RU" altLang="ru-RU" sz="2400" dirty="0" smtClean="0"/>
              <a:t>		Каждый педагог – творец технологии, даже если имеет дело с заимствованиями. Создание технологии невозможно без творчества. Для педагога, научившегося работать на технологическом уровне, всегда будет главным ориентиром познавательный процесс в его развивающемся состоянии.</a:t>
            </a:r>
          </a:p>
          <a:p>
            <a:pPr>
              <a:buFontTx/>
              <a:buNone/>
            </a:pPr>
            <a:r>
              <a:rPr lang="ru-RU" altLang="ru-RU" sz="2400" b="1" i="1" dirty="0" smtClean="0">
                <a:solidFill>
                  <a:srgbClr val="C00000"/>
                </a:solidFill>
              </a:rPr>
              <a:t>		</a:t>
            </a:r>
            <a:r>
              <a:rPr lang="ru-RU" altLang="ru-RU" sz="2400" dirty="0" smtClean="0"/>
              <a:t>Все в наших руках, поэтому их нельзя опускать.</a:t>
            </a:r>
          </a:p>
        </p:txBody>
      </p:sp>
      <p:pic>
        <p:nvPicPr>
          <p:cNvPr id="41987" name="Рисунок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453077" y="5012879"/>
            <a:ext cx="1368425" cy="18451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47362" y="258418"/>
            <a:ext cx="6858000" cy="1311965"/>
          </a:xfrm>
        </p:spPr>
        <p:txBody>
          <a:bodyPr>
            <a:normAutofit fontScale="90000"/>
          </a:bodyPr>
          <a:lstStyle/>
          <a:p>
            <a:pPr algn="ctr"/>
            <a:r>
              <a:rPr lang="ru-RU" b="1" dirty="0" smtClean="0"/>
              <a:t>Литература в помощь</a:t>
            </a:r>
            <a:br>
              <a:rPr lang="ru-RU" b="1" dirty="0" smtClean="0"/>
            </a:br>
            <a:r>
              <a:rPr lang="ru-RU" sz="2000" dirty="0" smtClean="0"/>
              <a:t>Книги издательства «Речь», Санкт-Петербург</a:t>
            </a:r>
            <a:r>
              <a:rPr lang="ru-RU" dirty="0" smtClean="0"/>
              <a:t/>
            </a:r>
            <a:br>
              <a:rPr lang="ru-RU" dirty="0" smtClean="0"/>
            </a:br>
            <a:endParaRPr lang="ru-RU" dirty="0"/>
          </a:p>
        </p:txBody>
      </p:sp>
      <p:pic>
        <p:nvPicPr>
          <p:cNvPr id="3" name="Picture 2" descr="http://rech.spb.ru/books/891/cover/b.gif"/>
          <p:cNvPicPr>
            <a:picLocks noChangeAspect="1" noChangeArrowheads="1"/>
          </p:cNvPicPr>
          <p:nvPr/>
        </p:nvPicPr>
        <p:blipFill>
          <a:blip r:embed="rId2" cstate="print"/>
          <a:srcRect/>
          <a:stretch>
            <a:fillRect/>
          </a:stretch>
        </p:blipFill>
        <p:spPr bwMode="auto">
          <a:xfrm>
            <a:off x="5245426" y="1271658"/>
            <a:ext cx="1579019" cy="2465457"/>
          </a:xfrm>
          <a:prstGeom prst="rect">
            <a:avLst/>
          </a:prstGeom>
          <a:noFill/>
          <a:ln w="9525">
            <a:noFill/>
            <a:miter lim="800000"/>
            <a:headEnd/>
            <a:tailEnd/>
          </a:ln>
        </p:spPr>
      </p:pic>
      <p:pic>
        <p:nvPicPr>
          <p:cNvPr id="4" name="Picture 2" descr="http://rech.spb.ru/books/1365/pics/201_b.jpg"/>
          <p:cNvPicPr>
            <a:picLocks noChangeAspect="1" noChangeArrowheads="1"/>
          </p:cNvPicPr>
          <p:nvPr/>
        </p:nvPicPr>
        <p:blipFill>
          <a:blip r:embed="rId3" cstate="print"/>
          <a:srcRect/>
          <a:stretch>
            <a:fillRect/>
          </a:stretch>
        </p:blipFill>
        <p:spPr bwMode="auto">
          <a:xfrm>
            <a:off x="2072309" y="1216923"/>
            <a:ext cx="1297057" cy="2468498"/>
          </a:xfrm>
          <a:prstGeom prst="rect">
            <a:avLst/>
          </a:prstGeom>
          <a:noFill/>
          <a:ln w="9525">
            <a:noFill/>
            <a:miter lim="800000"/>
            <a:headEnd/>
            <a:tailEnd/>
          </a:ln>
        </p:spPr>
      </p:pic>
      <p:pic>
        <p:nvPicPr>
          <p:cNvPr id="5" name="Picture 10" descr="http://rech.spb.ru/books/1046/cover/b.gif"/>
          <p:cNvPicPr>
            <a:picLocks noChangeAspect="1" noChangeArrowheads="1"/>
          </p:cNvPicPr>
          <p:nvPr/>
        </p:nvPicPr>
        <p:blipFill>
          <a:blip r:embed="rId4" cstate="print"/>
          <a:srcRect/>
          <a:stretch>
            <a:fillRect/>
          </a:stretch>
        </p:blipFill>
        <p:spPr bwMode="auto">
          <a:xfrm>
            <a:off x="525324" y="3876261"/>
            <a:ext cx="1648089" cy="2445026"/>
          </a:xfrm>
          <a:prstGeom prst="rect">
            <a:avLst/>
          </a:prstGeom>
          <a:noFill/>
          <a:ln w="9525">
            <a:noFill/>
            <a:miter lim="800000"/>
            <a:headEnd/>
            <a:tailEnd/>
          </a:ln>
        </p:spPr>
      </p:pic>
      <p:pic>
        <p:nvPicPr>
          <p:cNvPr id="6" name="Picture 14" descr="http://rech.spb.ru/books/1048/cover/b.gif"/>
          <p:cNvPicPr>
            <a:picLocks noChangeAspect="1" noChangeArrowheads="1"/>
          </p:cNvPicPr>
          <p:nvPr/>
        </p:nvPicPr>
        <p:blipFill>
          <a:blip r:embed="rId5" cstate="print"/>
          <a:srcRect/>
          <a:stretch>
            <a:fillRect/>
          </a:stretch>
        </p:blipFill>
        <p:spPr bwMode="auto">
          <a:xfrm>
            <a:off x="5150942" y="3913715"/>
            <a:ext cx="1627402" cy="2425148"/>
          </a:xfrm>
          <a:prstGeom prst="rect">
            <a:avLst/>
          </a:prstGeom>
          <a:noFill/>
          <a:ln w="9525">
            <a:noFill/>
            <a:miter lim="800000"/>
            <a:headEnd/>
            <a:tailEnd/>
          </a:ln>
        </p:spPr>
      </p:pic>
      <p:pic>
        <p:nvPicPr>
          <p:cNvPr id="7" name="Picture 5" descr="D:\Новая папка (2)\Мои результаты сканировани\2011-11 (ноя)\сканирование0009.jpg"/>
          <p:cNvPicPr>
            <a:picLocks noChangeAspect="1" noChangeArrowheads="1"/>
          </p:cNvPicPr>
          <p:nvPr/>
        </p:nvPicPr>
        <p:blipFill>
          <a:blip r:embed="rId6" cstate="print"/>
          <a:srcRect/>
          <a:stretch>
            <a:fillRect/>
          </a:stretch>
        </p:blipFill>
        <p:spPr bwMode="auto">
          <a:xfrm>
            <a:off x="7356931" y="3668143"/>
            <a:ext cx="1582502" cy="2474241"/>
          </a:xfrm>
          <a:prstGeom prst="rect">
            <a:avLst/>
          </a:prstGeom>
          <a:noFill/>
          <a:ln w="9525">
            <a:noFill/>
            <a:miter lim="800000"/>
            <a:headEnd/>
            <a:tailEnd/>
          </a:ln>
        </p:spPr>
      </p:pic>
      <p:pic>
        <p:nvPicPr>
          <p:cNvPr id="8" name="Picture 2" descr="C:\Documents and Settings\Admin\Мои документы\Мои результаты сканировани\2011-11 (ноя)\сканирование0001.jpg"/>
          <p:cNvPicPr>
            <a:picLocks noChangeAspect="1" noChangeArrowheads="1"/>
          </p:cNvPicPr>
          <p:nvPr/>
        </p:nvPicPr>
        <p:blipFill>
          <a:blip r:embed="rId7" cstate="print"/>
          <a:srcRect/>
          <a:stretch>
            <a:fillRect/>
          </a:stretch>
        </p:blipFill>
        <p:spPr bwMode="auto">
          <a:xfrm>
            <a:off x="7285382" y="576471"/>
            <a:ext cx="1602812" cy="2484782"/>
          </a:xfrm>
          <a:prstGeom prst="rect">
            <a:avLst/>
          </a:prstGeom>
          <a:noFill/>
          <a:ln w="9525">
            <a:noFill/>
            <a:miter lim="800000"/>
            <a:headEnd/>
            <a:tailEnd/>
          </a:ln>
        </p:spPr>
      </p:pic>
      <p:pic>
        <p:nvPicPr>
          <p:cNvPr id="9" name="Picture 4" descr="http://rech.spb.ru/books/1303/cover/b.gif"/>
          <p:cNvPicPr>
            <a:picLocks noChangeAspect="1" noChangeArrowheads="1"/>
          </p:cNvPicPr>
          <p:nvPr/>
        </p:nvPicPr>
        <p:blipFill>
          <a:blip r:embed="rId8" cstate="print"/>
          <a:srcRect/>
          <a:stretch>
            <a:fillRect/>
          </a:stretch>
        </p:blipFill>
        <p:spPr bwMode="auto">
          <a:xfrm>
            <a:off x="2758109" y="3859932"/>
            <a:ext cx="1599936" cy="2435088"/>
          </a:xfrm>
          <a:prstGeom prst="rect">
            <a:avLst/>
          </a:prstGeom>
          <a:noFill/>
          <a:ln w="9525">
            <a:noFill/>
            <a:miter lim="800000"/>
            <a:headEnd/>
            <a:tailEnd/>
          </a:ln>
        </p:spPr>
      </p:pic>
      <p:pic>
        <p:nvPicPr>
          <p:cNvPr id="10" name="Picture 2" descr="http://rech.spb.ru/books/1473/cover/b.gif"/>
          <p:cNvPicPr>
            <a:picLocks noChangeAspect="1" noChangeArrowheads="1"/>
          </p:cNvPicPr>
          <p:nvPr/>
        </p:nvPicPr>
        <p:blipFill>
          <a:blip r:embed="rId9" cstate="print"/>
          <a:srcRect/>
          <a:stretch>
            <a:fillRect/>
          </a:stretch>
        </p:blipFill>
        <p:spPr bwMode="auto">
          <a:xfrm>
            <a:off x="0" y="795130"/>
            <a:ext cx="1743586" cy="2626214"/>
          </a:xfrm>
          <a:prstGeom prst="rect">
            <a:avLst/>
          </a:prstGeom>
          <a:noFill/>
          <a:ln w="9525">
            <a:noFill/>
            <a:miter lim="800000"/>
            <a:headEnd/>
            <a:tailEnd/>
          </a:ln>
        </p:spPr>
      </p:pic>
      <p:pic>
        <p:nvPicPr>
          <p:cNvPr id="11" name="Picture 2" descr="http://rech.spb.ru/books/1364/pics/200_b.jpg"/>
          <p:cNvPicPr>
            <a:picLocks noChangeAspect="1" noChangeArrowheads="1"/>
          </p:cNvPicPr>
          <p:nvPr/>
        </p:nvPicPr>
        <p:blipFill>
          <a:blip r:embed="rId10" cstate="print"/>
          <a:srcRect/>
          <a:stretch>
            <a:fillRect/>
          </a:stretch>
        </p:blipFill>
        <p:spPr bwMode="auto">
          <a:xfrm>
            <a:off x="3619555" y="1214439"/>
            <a:ext cx="1247338" cy="2463040"/>
          </a:xfrm>
          <a:prstGeom prst="rect">
            <a:avLst/>
          </a:prstGeom>
          <a:noFill/>
          <a:ln w="9525">
            <a:noFill/>
            <a:miter lim="800000"/>
            <a:headEnd/>
            <a:tailEnd/>
          </a:ln>
        </p:spPr>
      </p:pic>
      <p:sp>
        <p:nvSpPr>
          <p:cNvPr id="12" name="Стрелка вправо 11">
            <a:hlinkClick r:id="" action="ppaction://noaction"/>
          </p:cNvPr>
          <p:cNvSpPr/>
          <p:nvPr/>
        </p:nvSpPr>
        <p:spPr>
          <a:xfrm>
            <a:off x="8410194" y="6373368"/>
            <a:ext cx="733806"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3243064253"/>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p:txBody>
          <a:bodyPr/>
          <a:lstStyle/>
          <a:p>
            <a:r>
              <a:rPr lang="ru-RU" altLang="ru-RU" sz="3600" b="1" smtClean="0">
                <a:solidFill>
                  <a:srgbClr val="002060"/>
                </a:solidFill>
              </a:rPr>
              <a:t>Современные образовательные технологии</a:t>
            </a:r>
          </a:p>
        </p:txBody>
      </p:sp>
      <p:sp>
        <p:nvSpPr>
          <p:cNvPr id="10243" name="Содержимое 2"/>
          <p:cNvSpPr>
            <a:spLocks noGrp="1"/>
          </p:cNvSpPr>
          <p:nvPr>
            <p:ph idx="1"/>
          </p:nvPr>
        </p:nvSpPr>
        <p:spPr/>
        <p:txBody>
          <a:bodyPr/>
          <a:lstStyle/>
          <a:p>
            <a:r>
              <a:rPr lang="ru-RU" altLang="ru-RU" sz="2800" smtClean="0"/>
              <a:t>здоровьесберегающие технологии;</a:t>
            </a:r>
          </a:p>
          <a:p>
            <a:r>
              <a:rPr lang="ru-RU" altLang="ru-RU" sz="2800" smtClean="0"/>
              <a:t>технологии проектной деятельности;</a:t>
            </a:r>
          </a:p>
          <a:p>
            <a:r>
              <a:rPr lang="ru-RU" altLang="ru-RU" sz="2800" smtClean="0"/>
              <a:t>технология исследовательской деятельности;</a:t>
            </a:r>
          </a:p>
          <a:p>
            <a:r>
              <a:rPr lang="ru-RU" altLang="ru-RU" sz="2800" i="1" smtClean="0"/>
              <a:t> </a:t>
            </a:r>
            <a:r>
              <a:rPr lang="ru-RU" altLang="ru-RU" sz="2800" smtClean="0"/>
              <a:t>информационно-коммуникационные технологии;</a:t>
            </a:r>
          </a:p>
          <a:p>
            <a:r>
              <a:rPr lang="ru-RU" altLang="ru-RU" sz="2800" smtClean="0"/>
              <a:t>личностно-ориентированные технологии;</a:t>
            </a:r>
          </a:p>
          <a:p>
            <a:r>
              <a:rPr lang="ru-RU" altLang="ru-RU" sz="2800" smtClean="0"/>
              <a:t>технология портфолио дошкольника и воспитателя;</a:t>
            </a:r>
          </a:p>
          <a:p>
            <a:r>
              <a:rPr lang="ru-RU" altLang="ru-RU" sz="2800" smtClean="0"/>
              <a:t>игровая технология;</a:t>
            </a:r>
          </a:p>
          <a:p>
            <a:r>
              <a:rPr lang="ru-RU" altLang="ru-RU" sz="2800" smtClean="0"/>
              <a:t>технология «ТРИЗ» и др.</a:t>
            </a:r>
            <a:r>
              <a:rPr lang="ru-RU" altLang="ru-RU" sz="2800" b="1" smtClean="0"/>
              <a:t> </a:t>
            </a:r>
            <a:r>
              <a:rPr lang="ru-RU" altLang="ru-RU" sz="2800" smtClean="0"/>
              <a:t> </a:t>
            </a:r>
          </a:p>
          <a:p>
            <a:endParaRPr lang="ru-RU" altLang="ru-RU" sz="2800" smtClean="0"/>
          </a:p>
        </p:txBody>
      </p:sp>
      <p:pic>
        <p:nvPicPr>
          <p:cNvPr id="10244" name="Рисунок 4" descr="j0428113[1]"/>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16688" y="4508500"/>
            <a:ext cx="1871662" cy="2022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4156929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Содержимое 2"/>
          <p:cNvSpPr>
            <a:spLocks noGrp="1"/>
          </p:cNvSpPr>
          <p:nvPr>
            <p:ph idx="1"/>
          </p:nvPr>
        </p:nvSpPr>
        <p:spPr>
          <a:xfrm>
            <a:off x="457200" y="549275"/>
            <a:ext cx="8229600" cy="5576888"/>
          </a:xfrm>
        </p:spPr>
        <p:txBody>
          <a:bodyPr/>
          <a:lstStyle/>
          <a:p>
            <a:pPr algn="just">
              <a:buFontTx/>
              <a:buNone/>
            </a:pPr>
            <a:r>
              <a:rPr lang="ru-RU" altLang="ru-RU" b="1" i="1" smtClean="0"/>
              <a:t>		</a:t>
            </a:r>
            <a:r>
              <a:rPr lang="ru-RU" altLang="ru-RU" sz="2800" b="1" i="1" smtClean="0">
                <a:solidFill>
                  <a:srgbClr val="C00000"/>
                </a:solidFill>
              </a:rPr>
              <a:t>Человек не может по настоящему усовершенствоваться, если не помогает усовершенствоваться другим.</a:t>
            </a:r>
          </a:p>
          <a:p>
            <a:pPr algn="r">
              <a:buFontTx/>
              <a:buNone/>
            </a:pPr>
            <a:r>
              <a:rPr lang="ru-RU" altLang="ru-RU" sz="2800" i="1" smtClean="0"/>
              <a:t>Чарльз Диккенс</a:t>
            </a:r>
          </a:p>
          <a:p>
            <a:pPr algn="r">
              <a:buFontTx/>
              <a:buNone/>
            </a:pPr>
            <a:endParaRPr lang="ru-RU" altLang="ru-RU" sz="2800" i="1" smtClean="0"/>
          </a:p>
          <a:p>
            <a:pPr algn="ctr">
              <a:buFontTx/>
              <a:buNone/>
            </a:pPr>
            <a:r>
              <a:rPr lang="ru-RU" altLang="ru-RU" sz="2800" smtClean="0"/>
              <a:t>		</a:t>
            </a:r>
            <a:r>
              <a:rPr lang="ru-RU" altLang="ru-RU" sz="2800" smtClean="0">
                <a:latin typeface="Monotype Corsiva" pitchFamily="66" charset="0"/>
              </a:rPr>
              <a:t>Творите сами. Как нет детей без воображения, так нет и педагога без творческих порывов.</a:t>
            </a:r>
            <a:br>
              <a:rPr lang="ru-RU" altLang="ru-RU" sz="2800" smtClean="0">
                <a:latin typeface="Monotype Corsiva" pitchFamily="66" charset="0"/>
              </a:rPr>
            </a:br>
            <a:r>
              <a:rPr lang="ru-RU" altLang="ru-RU" sz="2800" smtClean="0">
                <a:latin typeface="Monotype Corsiva" pitchFamily="66" charset="0"/>
              </a:rPr>
              <a:t>Творческих Вам успехов!</a:t>
            </a:r>
          </a:p>
          <a:p>
            <a:pPr>
              <a:buFontTx/>
              <a:buNone/>
            </a:pPr>
            <a:endParaRPr lang="ru-RU" altLang="ru-RU" smtClean="0">
              <a:solidFill>
                <a:srgbClr val="C00000"/>
              </a:solidFill>
            </a:endParaRPr>
          </a:p>
          <a:p>
            <a:endParaRPr lang="ru-RU" altLang="ru-RU" smtClean="0"/>
          </a:p>
        </p:txBody>
      </p:sp>
      <p:pic>
        <p:nvPicPr>
          <p:cNvPr id="43011" name="Picture 4"/>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635375" y="4429125"/>
            <a:ext cx="2520950" cy="1960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a:xfrm>
            <a:off x="457200" y="274638"/>
            <a:ext cx="8229600" cy="1425575"/>
          </a:xfrm>
        </p:spPr>
        <p:txBody>
          <a:bodyPr/>
          <a:lstStyle/>
          <a:p>
            <a:r>
              <a:rPr lang="ru-RU" altLang="ru-RU" sz="3200" b="1" smtClean="0">
                <a:solidFill>
                  <a:srgbClr val="C00000"/>
                </a:solidFill>
              </a:rPr>
              <a:t>Технология исследовательской деятельности</a:t>
            </a:r>
            <a:r>
              <a:rPr lang="ru-RU" altLang="ru-RU" smtClean="0">
                <a:solidFill>
                  <a:srgbClr val="FF0000"/>
                </a:solidFill>
              </a:rPr>
              <a:t/>
            </a:r>
            <a:br>
              <a:rPr lang="ru-RU" altLang="ru-RU" smtClean="0">
                <a:solidFill>
                  <a:srgbClr val="FF0000"/>
                </a:solidFill>
              </a:rPr>
            </a:br>
            <a:endParaRPr lang="ru-RU" altLang="ru-RU" smtClean="0">
              <a:solidFill>
                <a:srgbClr val="FF0000"/>
              </a:solidFill>
            </a:endParaRPr>
          </a:p>
        </p:txBody>
      </p:sp>
      <p:sp>
        <p:nvSpPr>
          <p:cNvPr id="3075" name="Содержимое 2"/>
          <p:cNvSpPr>
            <a:spLocks noGrp="1"/>
          </p:cNvSpPr>
          <p:nvPr>
            <p:ph idx="1"/>
          </p:nvPr>
        </p:nvSpPr>
        <p:spPr>
          <a:xfrm>
            <a:off x="457200" y="1196975"/>
            <a:ext cx="8229600" cy="5256213"/>
          </a:xfrm>
        </p:spPr>
        <p:txBody>
          <a:bodyPr/>
          <a:lstStyle/>
          <a:p>
            <a:pPr algn="just">
              <a:buFontTx/>
              <a:buNone/>
            </a:pPr>
            <a:r>
              <a:rPr lang="ru-RU" altLang="ru-RU" sz="2800" i="1" dirty="0" smtClean="0"/>
              <a:t>		</a:t>
            </a:r>
            <a:r>
              <a:rPr lang="ru-RU" altLang="ru-RU" sz="2400" i="1" dirty="0" smtClean="0"/>
              <a:t>Цель </a:t>
            </a:r>
            <a:r>
              <a:rPr lang="ru-RU" altLang="ru-RU" sz="2400" dirty="0" smtClean="0"/>
              <a:t>исследовательской деятельности в детском саду - </a:t>
            </a:r>
            <a:r>
              <a:rPr lang="ru-RU" altLang="ru-RU" sz="2400" i="1" dirty="0" smtClean="0"/>
              <a:t>сформировать у дошкольников основные ключевые компетенции, способность к исследовательскому типу мышления.</a:t>
            </a:r>
          </a:p>
          <a:p>
            <a:pPr algn="just">
              <a:buFontTx/>
              <a:buNone/>
            </a:pPr>
            <a:r>
              <a:rPr lang="ru-RU" altLang="ru-RU" sz="2400" dirty="0" smtClean="0"/>
              <a:t>		Надо отметить, что применение проектных технологий не может существовать без использования ТРИЗ-технологии (технологии решения изобретательских задач). Поэтому при организации работы над творческим проектом воспитанникам предлагается проблемная  задача, которую можно решить, что-то исследуя или проводя эксперименты.</a:t>
            </a:r>
          </a:p>
          <a:p>
            <a:pPr algn="just"/>
            <a:endParaRPr lang="ru-RU" altLang="ru-RU" sz="2800" dirty="0" smtClean="0"/>
          </a:p>
        </p:txBody>
      </p:sp>
      <p:pic>
        <p:nvPicPr>
          <p:cNvPr id="3076" name="Рисунок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236296" y="5216151"/>
            <a:ext cx="1584325" cy="1628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Содержимое 2"/>
          <p:cNvSpPr>
            <a:spLocks noGrp="1"/>
          </p:cNvSpPr>
          <p:nvPr>
            <p:ph idx="1"/>
          </p:nvPr>
        </p:nvSpPr>
        <p:spPr>
          <a:xfrm>
            <a:off x="457200" y="333375"/>
            <a:ext cx="8291513" cy="5792788"/>
          </a:xfrm>
        </p:spPr>
        <p:txBody>
          <a:bodyPr/>
          <a:lstStyle/>
          <a:p>
            <a:pPr>
              <a:buNone/>
            </a:pPr>
            <a:r>
              <a:rPr lang="ru-RU" altLang="ru-RU" sz="2400" b="1" i="1" dirty="0" smtClean="0">
                <a:solidFill>
                  <a:srgbClr val="002060"/>
                </a:solidFill>
              </a:rPr>
              <a:t>		</a:t>
            </a:r>
            <a:r>
              <a:rPr lang="ru-RU" sz="2400" b="1" dirty="0"/>
              <a:t>Содержание опытно – экспериментальной деятельности построено из четырёх блоков педагогического процесса</a:t>
            </a:r>
            <a:r>
              <a:rPr lang="ru-RU" sz="2400" dirty="0"/>
              <a:t>.</a:t>
            </a:r>
            <a:br>
              <a:rPr lang="ru-RU" sz="2400" dirty="0"/>
            </a:br>
            <a:r>
              <a:rPr lang="ru-RU" sz="2000" b="1" dirty="0"/>
              <a:t>1.</a:t>
            </a:r>
            <a:r>
              <a:rPr lang="ru-RU" sz="2000" dirty="0"/>
              <a:t> </a:t>
            </a:r>
            <a:r>
              <a:rPr lang="ru-RU" sz="2000" i="1" dirty="0"/>
              <a:t>Непосредственно-организованная деятельность с детьми</a:t>
            </a:r>
            <a:r>
              <a:rPr lang="ru-RU" sz="2000" dirty="0"/>
              <a:t> (плановые эксперименты). Для последовательного поэтапного развития у детей исследовательских способностей, воспитателями разработан перспективный план опытов и экспериментов. </a:t>
            </a:r>
            <a:br>
              <a:rPr lang="ru-RU" sz="2000" dirty="0"/>
            </a:br>
            <a:r>
              <a:rPr lang="ru-RU" sz="2000" b="1" dirty="0"/>
              <a:t>2.</a:t>
            </a:r>
            <a:r>
              <a:rPr lang="ru-RU" sz="2000" dirty="0"/>
              <a:t> </a:t>
            </a:r>
            <a:r>
              <a:rPr lang="ru-RU" sz="2000" i="1" dirty="0"/>
              <a:t>Совместная деятельность с детьми</a:t>
            </a:r>
            <a:r>
              <a:rPr lang="ru-RU" sz="2000" dirty="0"/>
              <a:t> (наблюдения, труд, художественное творчество). Связь детского экспериментирования с изобразительной деятельностью двусторонняя. Чем сильнее будут развиты изобразительные способности ребёнка, тем точнее будет зарегистрирован результат природоведческого эксперимента. В то же время чем глубже ребёнок изучит объект в процессе ознакомления с природой, тем точнее он передаст его детали во время изобразительной деятельности </a:t>
            </a:r>
            <a:br>
              <a:rPr lang="ru-RU" sz="2000" dirty="0"/>
            </a:br>
            <a:r>
              <a:rPr lang="ru-RU" sz="2000" dirty="0"/>
              <a:t>3. </a:t>
            </a:r>
            <a:r>
              <a:rPr lang="ru-RU" sz="2000" i="1" dirty="0"/>
              <a:t>Самостоятельная деятельность детей</a:t>
            </a:r>
            <a:r>
              <a:rPr lang="ru-RU" sz="2000" dirty="0"/>
              <a:t> (работа в лаборатории).</a:t>
            </a:r>
            <a:br>
              <a:rPr lang="ru-RU" sz="2000" dirty="0"/>
            </a:br>
            <a:r>
              <a:rPr lang="ru-RU" sz="2000" dirty="0"/>
              <a:t>4. </a:t>
            </a:r>
            <a:r>
              <a:rPr lang="ru-RU" sz="2000" i="1" dirty="0"/>
              <a:t>Совместная работа с родителями</a:t>
            </a:r>
            <a:r>
              <a:rPr lang="ru-RU" sz="2000" dirty="0"/>
              <a:t> (участие в различных исследовательских проектах). </a:t>
            </a:r>
          </a:p>
          <a:p>
            <a:pPr>
              <a:buFontTx/>
              <a:buNone/>
            </a:pPr>
            <a:endParaRPr lang="ru-RU" altLang="ru-RU" sz="24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b="1" dirty="0" smtClean="0"/>
              <a:t>Мини-лаборатории в ДОУ</a:t>
            </a:r>
            <a:endParaRPr lang="ru-RU" sz="3600" b="1" dirty="0"/>
          </a:p>
        </p:txBody>
      </p:sp>
      <p:pic>
        <p:nvPicPr>
          <p:cNvPr id="8194" name="Picture 2"/>
          <p:cNvPicPr>
            <a:picLocks noGrp="1" noChangeAspect="1" noChangeArrowheads="1"/>
          </p:cNvPicPr>
          <p:nvPr>
            <p:ph sz="half" idx="1"/>
          </p:nvPr>
        </p:nvPicPr>
        <p:blipFill>
          <a:blip r:embed="rId2" cstate="print"/>
          <a:srcRect/>
          <a:stretch>
            <a:fillRect/>
          </a:stretch>
        </p:blipFill>
        <p:spPr bwMode="auto">
          <a:xfrm>
            <a:off x="457200" y="1857364"/>
            <a:ext cx="4038600" cy="3786214"/>
          </a:xfrm>
          <a:prstGeom prst="rect">
            <a:avLst/>
          </a:prstGeom>
          <a:noFill/>
          <a:ln w="9525">
            <a:noFill/>
            <a:miter lim="800000"/>
            <a:headEnd/>
            <a:tailEnd/>
          </a:ln>
          <a:effectLst/>
        </p:spPr>
      </p:pic>
      <p:pic>
        <p:nvPicPr>
          <p:cNvPr id="8195" name="Picture 3"/>
          <p:cNvPicPr>
            <a:picLocks noGrp="1" noChangeAspect="1" noChangeArrowheads="1"/>
          </p:cNvPicPr>
          <p:nvPr>
            <p:ph sz="half" idx="2"/>
          </p:nvPr>
        </p:nvPicPr>
        <p:blipFill>
          <a:blip r:embed="rId3" cstate="print"/>
          <a:srcRect/>
          <a:stretch>
            <a:fillRect/>
          </a:stretch>
        </p:blipFill>
        <p:spPr bwMode="auto">
          <a:xfrm>
            <a:off x="4648200" y="1857364"/>
            <a:ext cx="4038600" cy="3857652"/>
          </a:xfrm>
          <a:prstGeom prst="rect">
            <a:avLst/>
          </a:prstGeom>
          <a:noFill/>
          <a:ln w="9525">
            <a:noFill/>
            <a:miter lim="800000"/>
            <a:headEnd/>
            <a:tailEnd/>
          </a:ln>
          <a:effectLst/>
        </p:spPr>
      </p:pic>
    </p:spTree>
    <p:extLst>
      <p:ext uri="{BB962C8B-B14F-4D97-AF65-F5344CB8AC3E}">
        <p14:creationId xmlns:p14="http://schemas.microsoft.com/office/powerpoint/2010/main" xmlns="" val="1293977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endParaRPr lang="ru-RU"/>
          </a:p>
        </p:txBody>
      </p:sp>
      <p:pic>
        <p:nvPicPr>
          <p:cNvPr id="9218" name="Picture 2"/>
          <p:cNvPicPr>
            <a:picLocks noGrp="1" noChangeAspect="1" noChangeArrowheads="1"/>
          </p:cNvPicPr>
          <p:nvPr>
            <p:ph idx="1"/>
          </p:nvPr>
        </p:nvPicPr>
        <p:blipFill>
          <a:blip r:embed="rId2" cstate="print"/>
          <a:srcRect/>
          <a:stretch>
            <a:fillRect/>
          </a:stretch>
        </p:blipFill>
        <p:spPr bwMode="auto">
          <a:xfrm>
            <a:off x="857224" y="714356"/>
            <a:ext cx="7572427" cy="5411807"/>
          </a:xfrm>
          <a:prstGeom prst="rect">
            <a:avLst/>
          </a:prstGeom>
          <a:noFill/>
          <a:ln w="9525">
            <a:noFill/>
            <a:miter lim="800000"/>
            <a:headEnd/>
            <a:tailEnd/>
          </a:ln>
          <a:effectLst/>
        </p:spPr>
      </p:pic>
    </p:spTree>
    <p:extLst>
      <p:ext uri="{BB962C8B-B14F-4D97-AF65-F5344CB8AC3E}">
        <p14:creationId xmlns:p14="http://schemas.microsoft.com/office/powerpoint/2010/main" xmlns="" val="19280855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Содержимое 2"/>
          <p:cNvSpPr>
            <a:spLocks noGrp="1"/>
          </p:cNvSpPr>
          <p:nvPr>
            <p:ph idx="1"/>
          </p:nvPr>
        </p:nvSpPr>
        <p:spPr>
          <a:xfrm>
            <a:off x="457200" y="476250"/>
            <a:ext cx="8229600" cy="5649913"/>
          </a:xfrm>
        </p:spPr>
        <p:txBody>
          <a:bodyPr/>
          <a:lstStyle/>
          <a:p>
            <a:pPr algn="just">
              <a:buFontTx/>
              <a:buNone/>
            </a:pPr>
            <a:r>
              <a:rPr lang="ru-RU" altLang="ru-RU" sz="2400" dirty="0" smtClean="0"/>
              <a:t>		</a:t>
            </a:r>
            <a:endParaRPr lang="ru-RU" altLang="ru-RU" dirty="0" smtClean="0"/>
          </a:p>
        </p:txBody>
      </p:sp>
      <p:pic>
        <p:nvPicPr>
          <p:cNvPr id="15363" name="Рисунок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732240" y="4724399"/>
            <a:ext cx="1943100" cy="17827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Прямоугольник 1"/>
          <p:cNvSpPr/>
          <p:nvPr/>
        </p:nvSpPr>
        <p:spPr>
          <a:xfrm>
            <a:off x="1043608" y="476672"/>
            <a:ext cx="7344816" cy="4524315"/>
          </a:xfrm>
          <a:prstGeom prst="rect">
            <a:avLst/>
          </a:prstGeom>
        </p:spPr>
        <p:txBody>
          <a:bodyPr wrap="square">
            <a:spAutoFit/>
          </a:bodyPr>
          <a:lstStyle/>
          <a:p>
            <a:r>
              <a:rPr lang="ru-RU" sz="2400" b="1" dirty="0"/>
              <a:t>В мини - лаборатории</a:t>
            </a:r>
            <a:r>
              <a:rPr lang="ru-RU" sz="2400" dirty="0"/>
              <a:t> (центре науки) могут быть выделены зоны:</a:t>
            </a:r>
          </a:p>
          <a:p>
            <a:r>
              <a:rPr lang="ru-RU" sz="2400" dirty="0"/>
              <a:t>- для постоянной выставки, где дети размещают музей, различные коллекции, экспонаты, редкие предметы (раковины, камни, кристаллы, перья и т.д.);</a:t>
            </a:r>
          </a:p>
          <a:p>
            <a:r>
              <a:rPr lang="ru-RU" sz="2400" dirty="0"/>
              <a:t>- для приборов;</a:t>
            </a:r>
          </a:p>
          <a:p>
            <a:r>
              <a:rPr lang="ru-RU" sz="2400" dirty="0"/>
              <a:t>- для выращивания растений;</a:t>
            </a:r>
          </a:p>
          <a:p>
            <a:r>
              <a:rPr lang="ru-RU" sz="2400" dirty="0"/>
              <a:t>- для хранения материалов (природного, «бросового»);</a:t>
            </a:r>
          </a:p>
          <a:p>
            <a:r>
              <a:rPr lang="ru-RU" sz="2400" dirty="0"/>
              <a:t>- для проведения опытов;</a:t>
            </a:r>
          </a:p>
          <a:p>
            <a:r>
              <a:rPr lang="ru-RU" sz="2400" dirty="0"/>
              <a:t>- для неструктурированных материалов (стол «песок - вода» или ёмкость для воды, песка, мелких камней и т.д.).</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179512" y="-1667355"/>
            <a:ext cx="8507288" cy="7478970"/>
          </a:xfrm>
          <a:prstGeom prst="rect">
            <a:avLst/>
          </a:prstGeom>
        </p:spPr>
        <p:txBody>
          <a:bodyPr wrap="square">
            <a:spAutoFit/>
          </a:bodyPr>
          <a:lstStyle/>
          <a:p>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b="1" dirty="0" smtClean="0"/>
              <a:t>Приборы </a:t>
            </a:r>
            <a:r>
              <a:rPr lang="ru-RU" sz="2000" b="1" dirty="0"/>
              <a:t>и оборудование, которые могут быть размещены в мини - лаборатории:</a:t>
            </a:r>
          </a:p>
          <a:p>
            <a:pPr algn="just"/>
            <a:r>
              <a:rPr lang="ru-RU" sz="2000" dirty="0" smtClean="0"/>
              <a:t>  Микроскопы</a:t>
            </a:r>
            <a:r>
              <a:rPr lang="ru-RU" sz="2000" dirty="0"/>
              <a:t>, лупы, зеркала, различные весы (безмен, напольные, аптечные, настольные); магниты, термометры, бинокли, электрическая цепь, верёвки, линейки, песочные часы, глобус, лампа, фонарик, венчики, взбивалки, мыло, щётки, губки, пипетки, желоба, одноразовые шприцы без игл, пищевые красители, ножницы, отвёртки, винтики, тёрка, клей, наждачная бумага, лоскуты ткани, клей, колёсики, мелкие вещи из различных материалов (дерево, пластмасса, метал), мельницы.</a:t>
            </a:r>
          </a:p>
          <a:p>
            <a:pPr algn="just"/>
            <a:r>
              <a:rPr lang="ru-RU" sz="2000" b="1" dirty="0"/>
              <a:t>Ёмкости:</a:t>
            </a:r>
            <a:r>
              <a:rPr lang="ru-RU" sz="2000" dirty="0"/>
              <a:t> пластиковые банки, бутылки, стаканы разной формы, величины, мерки, воронки, сито, формочки, лопатки.</a:t>
            </a:r>
          </a:p>
          <a:p>
            <a:pPr algn="just"/>
            <a:r>
              <a:rPr lang="ru-RU" sz="2000" b="1" dirty="0"/>
              <a:t>Материалы:</a:t>
            </a:r>
            <a:r>
              <a:rPr lang="ru-RU" sz="2000" dirty="0"/>
              <a:t> природный (желуди, шишки, семена, скорлупа, сучки, спилы, крупа и т.п.); «бросовый» (пробки, палочки, куски резиновых шлангов, трубочки для коктейля и т.п.).</a:t>
            </a:r>
          </a:p>
          <a:p>
            <a:pPr algn="just"/>
            <a:r>
              <a:rPr lang="ru-RU" sz="2000" b="1" dirty="0"/>
              <a:t>Неструктурированные материалы:</a:t>
            </a:r>
            <a:r>
              <a:rPr lang="ru-RU" sz="2000" dirty="0"/>
              <a:t> песок, вода, опилки, древесная стружка, опавшие листья, измельчённый пенопласт.</a:t>
            </a:r>
          </a:p>
        </p:txBody>
      </p:sp>
    </p:spTree>
    <p:extLst>
      <p:ext uri="{BB962C8B-B14F-4D97-AF65-F5344CB8AC3E}">
        <p14:creationId xmlns:p14="http://schemas.microsoft.com/office/powerpoint/2010/main" xmlns="" val="41717060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Содержимое 2"/>
          <p:cNvSpPr>
            <a:spLocks noGrp="1"/>
          </p:cNvSpPr>
          <p:nvPr>
            <p:ph idx="1"/>
          </p:nvPr>
        </p:nvSpPr>
        <p:spPr>
          <a:xfrm>
            <a:off x="565212" y="332656"/>
            <a:ext cx="8229600" cy="5721350"/>
          </a:xfrm>
        </p:spPr>
        <p:txBody>
          <a:bodyPr/>
          <a:lstStyle/>
          <a:p>
            <a:pPr algn="just">
              <a:buFontTx/>
              <a:buNone/>
            </a:pPr>
            <a:r>
              <a:rPr lang="ru-RU" altLang="ru-RU" sz="2400" dirty="0" smtClean="0"/>
              <a:t>		</a:t>
            </a:r>
            <a:r>
              <a:rPr lang="ru-RU" b="1" dirty="0" smtClean="0"/>
              <a:t>Оборудование для экспериментов</a:t>
            </a:r>
            <a:endParaRPr lang="ru-RU" altLang="ru-RU" dirty="0" smtClean="0"/>
          </a:p>
        </p:txBody>
      </p:sp>
      <p:pic>
        <p:nvPicPr>
          <p:cNvPr id="3" name="Рисунок 2" descr="E:\IMG_0931.jpg"/>
          <p:cNvPicPr/>
          <p:nvPr/>
        </p:nvPicPr>
        <p:blipFill>
          <a:blip r:embed="rId2" cstate="print"/>
          <a:srcRect/>
          <a:stretch>
            <a:fillRect/>
          </a:stretch>
        </p:blipFill>
        <p:spPr bwMode="auto">
          <a:xfrm>
            <a:off x="611560" y="1126304"/>
            <a:ext cx="2642506" cy="1981200"/>
          </a:xfrm>
          <a:prstGeom prst="rect">
            <a:avLst/>
          </a:prstGeom>
          <a:noFill/>
          <a:ln w="9525">
            <a:noFill/>
            <a:miter lim="800000"/>
            <a:headEnd/>
            <a:tailEnd/>
          </a:ln>
        </p:spPr>
      </p:pic>
      <p:pic>
        <p:nvPicPr>
          <p:cNvPr id="4" name="Рисунок 3" descr="E:\IMG_0937.jpg"/>
          <p:cNvPicPr/>
          <p:nvPr/>
        </p:nvPicPr>
        <p:blipFill>
          <a:blip r:embed="rId3" cstate="print"/>
          <a:srcRect/>
          <a:stretch>
            <a:fillRect/>
          </a:stretch>
        </p:blipFill>
        <p:spPr bwMode="auto">
          <a:xfrm>
            <a:off x="6001359" y="1181723"/>
            <a:ext cx="2535382" cy="1870363"/>
          </a:xfrm>
          <a:prstGeom prst="rect">
            <a:avLst/>
          </a:prstGeom>
          <a:noFill/>
          <a:ln w="9525">
            <a:noFill/>
            <a:miter lim="800000"/>
            <a:headEnd/>
            <a:tailEnd/>
          </a:ln>
        </p:spPr>
      </p:pic>
      <p:pic>
        <p:nvPicPr>
          <p:cNvPr id="5" name="Рисунок 4" descr="E:\IMG_0940.jpg"/>
          <p:cNvPicPr/>
          <p:nvPr/>
        </p:nvPicPr>
        <p:blipFill>
          <a:blip r:embed="rId4" cstate="print"/>
          <a:srcRect/>
          <a:stretch>
            <a:fillRect/>
          </a:stretch>
        </p:blipFill>
        <p:spPr bwMode="auto">
          <a:xfrm>
            <a:off x="3886578" y="1213010"/>
            <a:ext cx="1586869" cy="2358344"/>
          </a:xfrm>
          <a:prstGeom prst="rect">
            <a:avLst/>
          </a:prstGeom>
          <a:noFill/>
          <a:ln w="9525">
            <a:noFill/>
            <a:miter lim="800000"/>
            <a:headEnd/>
            <a:tailEnd/>
          </a:ln>
        </p:spPr>
      </p:pic>
      <p:pic>
        <p:nvPicPr>
          <p:cNvPr id="6" name="Рисунок 5" descr="E:\IMG_0941.jpg"/>
          <p:cNvPicPr/>
          <p:nvPr/>
        </p:nvPicPr>
        <p:blipFill>
          <a:blip r:embed="rId5" cstate="print"/>
          <a:srcRect/>
          <a:stretch>
            <a:fillRect/>
          </a:stretch>
        </p:blipFill>
        <p:spPr bwMode="auto">
          <a:xfrm>
            <a:off x="1085088" y="3540554"/>
            <a:ext cx="1695450" cy="2261375"/>
          </a:xfrm>
          <a:prstGeom prst="rect">
            <a:avLst/>
          </a:prstGeom>
          <a:noFill/>
          <a:ln w="9525">
            <a:noFill/>
            <a:miter lim="800000"/>
            <a:headEnd/>
            <a:tailEnd/>
          </a:ln>
        </p:spPr>
      </p:pic>
      <p:pic>
        <p:nvPicPr>
          <p:cNvPr id="7" name="Рисунок 6" descr="E:\IMG_0947.jpg"/>
          <p:cNvPicPr/>
          <p:nvPr/>
        </p:nvPicPr>
        <p:blipFill>
          <a:blip r:embed="rId6" cstate="print"/>
          <a:srcRect/>
          <a:stretch>
            <a:fillRect/>
          </a:stretch>
        </p:blipFill>
        <p:spPr bwMode="auto">
          <a:xfrm>
            <a:off x="3396847" y="4039804"/>
            <a:ext cx="2350306" cy="1762125"/>
          </a:xfrm>
          <a:prstGeom prst="rect">
            <a:avLst/>
          </a:prstGeom>
          <a:noFill/>
          <a:ln w="9525">
            <a:noFill/>
            <a:miter lim="800000"/>
            <a:headEnd/>
            <a:tailEnd/>
          </a:ln>
        </p:spPr>
      </p:pic>
      <p:pic>
        <p:nvPicPr>
          <p:cNvPr id="8" name=" 20" descr="IMG_0938.jpg"/>
          <p:cNvPicPr>
            <a:picLocks noGrp="1" noChangeAspect="1"/>
          </p:cNvPicPr>
          <p:nvPr/>
        </p:nvPicPr>
        <p:blipFill>
          <a:blip r:embed="rId7" cstate="print"/>
          <a:srcRect l="5703" r="5703"/>
          <a:stretch>
            <a:fillRect/>
          </a:stretch>
        </p:blipFill>
        <p:spPr>
          <a:xfrm>
            <a:off x="6266155" y="4293096"/>
            <a:ext cx="2145681" cy="1668631"/>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fontScheme name="Оформление по умолчанию">
      <a:majorFont>
        <a:latin typeface="Times New Roman"/>
        <a:ea typeface=""/>
        <a:cs typeface="Times New Roman"/>
      </a:majorFont>
      <a:minorFont>
        <a:latin typeface="Times New Roman"/>
        <a:ea typeface=""/>
        <a:cs typeface="Times New Roma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Оформление по умолчанию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A50021"/>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1028</TotalTime>
  <Words>33</Words>
  <Application>Microsoft Office PowerPoint</Application>
  <PresentationFormat>Экран (4:3)</PresentationFormat>
  <Paragraphs>38</Paragraphs>
  <Slides>20</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Оформление по умолчанию</vt:lpstr>
      <vt:lpstr>Экспериментирование – технология исследовательской деятельности</vt:lpstr>
      <vt:lpstr>Современные образовательные технологии</vt:lpstr>
      <vt:lpstr>Технология исследовательской деятельности </vt:lpstr>
      <vt:lpstr>Слайд 4</vt:lpstr>
      <vt:lpstr>Мини-лаборатории в ДОУ</vt:lpstr>
      <vt:lpstr>Слайд 6</vt:lpstr>
      <vt:lpstr>Слайд 7</vt:lpstr>
      <vt:lpstr>        Приборы и оборудование, которые могут быть размещены в мини - лаборатории:   Микроскопы, лупы, зеркала, различные весы (безмен, напольные, аптечные, настольные); магниты, термометры, бинокли, электрическая цепь, верёвки, линейки, песочные часы, глобус, лампа, фонарик, венчики, взбивалки, мыло, щётки, губки, пипетки, желоба, одноразовые шприцы без игл, пищевые красители, ножницы, отвёртки, винтики, тёрка, клей, наждачная бумага, лоскуты ткани, клей, колёсики, мелкие вещи из различных материалов (дерево, пластмасса, метал), мельницы. Ёмкости: пластиковые банки, бутылки, стаканы разной формы, величины, мерки, воронки, сито, формочки, лопатки. Материалы: природный (желуди, шишки, семена, скорлупа, сучки, спилы, крупа и т.п.); «бросовый» (пробки, палочки, куски резиновых шлангов, трубочки для коктейля и т.п.). Неструктурированные материалы: песок, вода, опилки, древесная стружка, опавшие листья, измельчённый пенопласт.</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Литература в помощь Книги издательства «Речь», Санкт-Петербург </vt:lpstr>
      <vt:lpstr>Слайд 20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DNS</cp:lastModifiedBy>
  <cp:revision>111</cp:revision>
  <dcterms:created xsi:type="dcterms:W3CDTF">2012-09-18T19:05:21Z</dcterms:created>
  <dcterms:modified xsi:type="dcterms:W3CDTF">2016-01-25T03:36:54Z</dcterms:modified>
</cp:coreProperties>
</file>